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media/image159.jpg" ContentType="image/jpeg"/>
  <Override PartName="/ppt/notesSlides/notesSlide109.xml" ContentType="application/vnd.openxmlformats-officedocument.presentationml.notesSlide+xml"/>
  <Override PartName="/ppt/media/image160.jpg" ContentType="image/jpeg"/>
  <Override PartName="/ppt/tags/tag55.xml" ContentType="application/vnd.openxmlformats-officedocument.presentationml.tags+xml"/>
  <Override PartName="/ppt/notesSlides/notesSlide11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59.xml" ContentType="application/vnd.openxmlformats-officedocument.presentationml.tags+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5"/>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584" r:id="rId42"/>
    <p:sldId id="2076138486" r:id="rId43"/>
    <p:sldId id="2076138487" r:id="rId44"/>
    <p:sldId id="2076138488" r:id="rId45"/>
    <p:sldId id="2076138489" r:id="rId46"/>
    <p:sldId id="2076138491" r:id="rId47"/>
    <p:sldId id="2076138490" r:id="rId48"/>
    <p:sldId id="2076138468" r:id="rId49"/>
    <p:sldId id="2076138469" r:id="rId50"/>
    <p:sldId id="2076138470" r:id="rId51"/>
    <p:sldId id="2076138326" r:id="rId52"/>
    <p:sldId id="10052" r:id="rId53"/>
    <p:sldId id="2076138460" r:id="rId54"/>
    <p:sldId id="2076138374" r:id="rId55"/>
    <p:sldId id="2076138375" r:id="rId56"/>
    <p:sldId id="2076138376" r:id="rId57"/>
    <p:sldId id="2076138443" r:id="rId58"/>
    <p:sldId id="2076138444" r:id="rId59"/>
    <p:sldId id="2076138445" r:id="rId60"/>
    <p:sldId id="2076138566" r:id="rId61"/>
    <p:sldId id="2076137574" r:id="rId62"/>
    <p:sldId id="282" r:id="rId63"/>
    <p:sldId id="2076137575" r:id="rId64"/>
    <p:sldId id="2076137582" r:id="rId65"/>
    <p:sldId id="2076137583" r:id="rId66"/>
    <p:sldId id="2076138567" r:id="rId67"/>
    <p:sldId id="2076138481" r:id="rId68"/>
    <p:sldId id="1370" r:id="rId69"/>
    <p:sldId id="2076138482" r:id="rId70"/>
    <p:sldId id="2076138328" r:id="rId71"/>
    <p:sldId id="2076137739" r:id="rId72"/>
    <p:sldId id="2076138331" r:id="rId73"/>
    <p:sldId id="2076138359" r:id="rId74"/>
    <p:sldId id="2076138518" r:id="rId75"/>
    <p:sldId id="2076138519" r:id="rId76"/>
    <p:sldId id="2076138520" r:id="rId77"/>
    <p:sldId id="2076138521" r:id="rId78"/>
    <p:sldId id="2076138522" r:id="rId79"/>
    <p:sldId id="2076138517" r:id="rId80"/>
    <p:sldId id="2076138523" r:id="rId81"/>
    <p:sldId id="2076138307" r:id="rId82"/>
    <p:sldId id="2076138526" r:id="rId83"/>
    <p:sldId id="2076138525" r:id="rId84"/>
    <p:sldId id="2076138532" r:id="rId85"/>
    <p:sldId id="2076138527" r:id="rId86"/>
    <p:sldId id="2076138534" r:id="rId87"/>
    <p:sldId id="2076138533" r:id="rId88"/>
    <p:sldId id="2076138529" r:id="rId89"/>
    <p:sldId id="2076138531" r:id="rId90"/>
    <p:sldId id="2076138528" r:id="rId91"/>
    <p:sldId id="2076138530" r:id="rId92"/>
    <p:sldId id="2076138535" r:id="rId93"/>
    <p:sldId id="2076138310" r:id="rId94"/>
    <p:sldId id="2076138308" r:id="rId95"/>
    <p:sldId id="2076138494" r:id="rId96"/>
    <p:sldId id="2076138500" r:id="rId97"/>
    <p:sldId id="2076138495" r:id="rId98"/>
    <p:sldId id="2076138496" r:id="rId99"/>
    <p:sldId id="2076138497" r:id="rId100"/>
    <p:sldId id="2076138498" r:id="rId101"/>
    <p:sldId id="2076138499" r:id="rId102"/>
    <p:sldId id="2076138483" r:id="rId103"/>
    <p:sldId id="1387" r:id="rId104"/>
    <p:sldId id="2076138463" r:id="rId105"/>
    <p:sldId id="2076138447" r:id="rId106"/>
    <p:sldId id="2076138448" r:id="rId107"/>
    <p:sldId id="2076138569" r:id="rId108"/>
    <p:sldId id="2076138585" r:id="rId109"/>
    <p:sldId id="2076138586" r:id="rId110"/>
    <p:sldId id="2076138570" r:id="rId111"/>
    <p:sldId id="2076138571" r:id="rId112"/>
    <p:sldId id="2076138572" r:id="rId113"/>
    <p:sldId id="2076138573" r:id="rId114"/>
    <p:sldId id="2076138574" r:id="rId115"/>
    <p:sldId id="2076138575" r:id="rId116"/>
    <p:sldId id="2076138484" r:id="rId117"/>
    <p:sldId id="2076138485" r:id="rId118"/>
    <p:sldId id="2076138314" r:id="rId119"/>
    <p:sldId id="2076138315" r:id="rId120"/>
    <p:sldId id="2076138507" r:id="rId121"/>
    <p:sldId id="2076138501" r:id="rId122"/>
    <p:sldId id="2076138506" r:id="rId123"/>
    <p:sldId id="2076138502" r:id="rId124"/>
    <p:sldId id="2076138503" r:id="rId125"/>
    <p:sldId id="2076138504" r:id="rId126"/>
    <p:sldId id="2076138505" r:id="rId127"/>
    <p:sldId id="2076138473" r:id="rId128"/>
    <p:sldId id="2076138316" r:id="rId129"/>
    <p:sldId id="2076138317" r:id="rId130"/>
    <p:sldId id="2076138511" r:id="rId131"/>
    <p:sldId id="2076138510" r:id="rId132"/>
    <p:sldId id="2076138509" r:id="rId133"/>
    <p:sldId id="2076138512" r:id="rId134"/>
    <p:sldId id="2076138582" r:id="rId135"/>
    <p:sldId id="2076138513" r:id="rId136"/>
    <p:sldId id="2076138514" r:id="rId137"/>
    <p:sldId id="2076138524" r:id="rId138"/>
    <p:sldId id="2076138318" r:id="rId139"/>
    <p:sldId id="2076138319" r:id="rId140"/>
    <p:sldId id="2076138515" r:id="rId141"/>
    <p:sldId id="2076138377" r:id="rId142"/>
    <p:sldId id="2076138450" r:id="rId143"/>
    <p:sldId id="2076138561" r:id="rId144"/>
    <p:sldId id="1385" r:id="rId145"/>
    <p:sldId id="2076138465" r:id="rId146"/>
    <p:sldId id="2076138305" r:id="rId147"/>
    <p:sldId id="2076138580" r:id="rId148"/>
    <p:sldId id="2076138581" r:id="rId149"/>
    <p:sldId id="2076138208" r:id="rId150"/>
    <p:sldId id="2076138271" r:id="rId151"/>
    <p:sldId id="2076138225" r:id="rId152"/>
    <p:sldId id="2076138270" r:id="rId153"/>
    <p:sldId id="2076138226"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 id="2076138584"/>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Lst>
        </p14:section>
        <p14:section name="Azure Identity" id="{B94C5CF5-3B73-41CD-9BA8-AF9F105D0A3C}">
          <p14:sldIdLst>
            <p14:sldId id="2076138566"/>
            <p14:sldId id="2076137574"/>
            <p14:sldId id="282"/>
            <p14:sldId id="2076137575"/>
            <p14:sldId id="2076137582"/>
            <p14:sldId id="2076137583"/>
            <p14:sldId id="2076138567"/>
            <p14:sldId id="2076138481"/>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Break" id="{1D799A26-7069-4676-AE33-C0232E504F89}">
          <p14:sldIdLst>
            <p14:sldId id="1387"/>
            <p14:sldId id="2076138463"/>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85"/>
            <p14:sldId id="2076138586"/>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 id="207613858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80910" autoAdjust="0"/>
  </p:normalViewPr>
  <p:slideViewPr>
    <p:cSldViewPr snapToGrid="0">
      <p:cViewPr varScale="1">
        <p:scale>
          <a:sx n="113" d="100"/>
          <a:sy n="113" d="100"/>
        </p:scale>
        <p:origin x="56" y="41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notesMaster" Target="notesMasters/notesMaster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the VM must have a network security group assigned.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44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5:13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5:13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https://docs.microsoft.com/en-us/azure/architecture/reference-architectures/data/profisee-master-data-management-purview</a:t>
            </a:r>
          </a:p>
          <a:p>
            <a:endParaRPr lang="en-US" dirty="0"/>
          </a:p>
          <a:p>
            <a:r>
              <a:rPr lang="en-US" b="1" dirty="0"/>
              <a:t>Azure Purview</a:t>
            </a:r>
            <a:r>
              <a:rPr lang="en-US" dirty="0"/>
              <a:t> catalogs all the data sources and identifies any sensitive information, as well as lineage. It gives the data architect a place to consider the appropriate data standards that should be imposed on all data. Purview's focus is on governance to find, classify, and define policies and standards. Enforcing policies and standards and remediating deficient data falls to technologies like master data management (MDM).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550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5:13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8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November 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November 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November 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November 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November 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November 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November 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November 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November 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November 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November 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November 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Microsoft-Defender-for-Cloud" TargetMode="External"/><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68.xml"/><Relationship Id="rId5" Type="http://schemas.openxmlformats.org/officeDocument/2006/relationships/image" Target="../media/image128.png"/><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68.xml"/><Relationship Id="rId5" Type="http://schemas.openxmlformats.org/officeDocument/2006/relationships/image" Target="../media/image131.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image" Target="../media/image135.png"/><Relationship Id="rId1" Type="http://schemas.openxmlformats.org/officeDocument/2006/relationships/slideLayout" Target="../slideLayouts/slideLayout48.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sv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67.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67.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2.xml"/><Relationship Id="rId1" Type="http://schemas.openxmlformats.org/officeDocument/2006/relationships/slideLayout" Target="../slideLayouts/slideLayout36.xml"/><Relationship Id="rId4" Type="http://schemas.openxmlformats.org/officeDocument/2006/relationships/image" Target="../media/image1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6.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6.xml"/><Relationship Id="rId1" Type="http://schemas.openxmlformats.org/officeDocument/2006/relationships/slideLayout" Target="../slideLayouts/slideLayout66.xml"/><Relationship Id="rId5" Type="http://schemas.openxmlformats.org/officeDocument/2006/relationships/image" Target="../media/image62.png"/><Relationship Id="rId4" Type="http://schemas.openxmlformats.org/officeDocument/2006/relationships/hyperlink" Target="https://security.microsoft.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6.xml"/><Relationship Id="rId5" Type="http://schemas.openxmlformats.org/officeDocument/2006/relationships/image" Target="../media/image69.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91.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hlinkClick r:id="rId3"/>
              </a:rPr>
              <a:t>https://github.com/Azure/Microsoft-Defender-for-Cloud</a:t>
            </a:r>
            <a:endParaRPr lang="en-US" sz="1800" dirty="0">
              <a:ln w="3175">
                <a:noFill/>
              </a:ln>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4"/>
          <a:stretch>
            <a:fillRect/>
          </a:stretch>
        </p:blipFill>
        <p:spPr>
          <a:xfrm>
            <a:off x="2729843" y="5059197"/>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654314" y="230276"/>
            <a:ext cx="3296095"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Lab Navigation</a:t>
            </a:r>
          </a:p>
        </p:txBody>
      </p:sp>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769590" y="3855157"/>
            <a:ext cx="4777063" cy="1247423"/>
          </a:xfrm>
          <a:prstGeom prst="rect">
            <a:avLst/>
          </a:prstGeom>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p:spPr>
      </p:pic>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46514" y="1608669"/>
            <a:ext cx="4705620" cy="3493911"/>
          </a:xfrm>
          <a:prstGeom prst="rect">
            <a:avLst/>
          </a:prstGeom>
        </p:spPr>
      </p:pic>
    </p:spTree>
    <p:extLst>
      <p:ext uri="{BB962C8B-B14F-4D97-AF65-F5344CB8AC3E}">
        <p14:creationId xmlns:p14="http://schemas.microsoft.com/office/powerpoint/2010/main" val="2837795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584200" y="2074755"/>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3066838" y="2074755"/>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843660" y="2074755"/>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32763" y="750078"/>
            <a:ext cx="9144000" cy="498598"/>
          </a:xfrm>
        </p:spPr>
        <p:txBody>
          <a:bodyPr/>
          <a:lstStyle/>
          <a:p>
            <a:r>
              <a:rPr lang="en-US" dirty="0"/>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584200" y="2842705"/>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709" y="2200712"/>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3513" y="2166361"/>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115" y="2166361"/>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585413"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3075712"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855855"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3055904" y="2848170"/>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855855" y="2842705"/>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152122"/>
            <a:ext cx="10789916" cy="1466363"/>
          </a:xfrm>
        </p:spPr>
        <p:txBody>
          <a:bodyPr/>
          <a:lstStyle/>
          <a:p>
            <a:r>
              <a:rPr lang="en-US" dirty="0"/>
              <a:t>Build Hands-on Lab: </a:t>
            </a:r>
            <a:br>
              <a:rPr lang="en-US" dirty="0"/>
            </a:br>
            <a:r>
              <a:rPr lang="en-US" dirty="0"/>
              <a:t>Lab 1: </a:t>
            </a: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3330857813"/>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2 hours</a:t>
            </a:r>
          </a:p>
        </p:txBody>
      </p:sp>
      <p:sp>
        <p:nvSpPr>
          <p:cNvPr id="45" name="Rectangle: Rounded Corners 44">
            <a:extLst>
              <a:ext uri="{FF2B5EF4-FFF2-40B4-BE49-F238E27FC236}">
                <a16:creationId xmlns:a16="http://schemas.microsoft.com/office/drawing/2014/main" id="{3C8241C2-25A9-474B-9AB7-FA3F650569F7}"/>
              </a:ext>
            </a:extLst>
          </p:cNvPr>
          <p:cNvSpPr/>
          <p:nvPr/>
        </p:nvSpPr>
        <p:spPr bwMode="auto">
          <a:xfrm>
            <a:off x="3664064" y="5160382"/>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12 hours</a:t>
            </a:r>
          </a:p>
        </p:txBody>
      </p:sp>
      <p:sp>
        <p:nvSpPr>
          <p:cNvPr id="46" name="Rectangle: Rounded Corners 45">
            <a:extLst>
              <a:ext uri="{FF2B5EF4-FFF2-40B4-BE49-F238E27FC236}">
                <a16:creationId xmlns:a16="http://schemas.microsoft.com/office/drawing/2014/main" id="{32464582-1B0B-4A17-856A-6514D31A6130}"/>
              </a:ext>
            </a:extLst>
          </p:cNvPr>
          <p:cNvSpPr/>
          <p:nvPr/>
        </p:nvSpPr>
        <p:spPr bwMode="auto">
          <a:xfrm>
            <a:off x="5257239" y="5141388"/>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24 hours</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4 hours</a:t>
            </a:r>
          </a:p>
        </p:txBody>
      </p:sp>
    </p:spTree>
    <p:extLst>
      <p:ext uri="{BB962C8B-B14F-4D97-AF65-F5344CB8AC3E}">
        <p14:creationId xmlns:p14="http://schemas.microsoft.com/office/powerpoint/2010/main" val="36100865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marL="285750" indent="-285750">
              <a:lnSpc>
                <a:spcPct val="100000"/>
              </a:lnSpc>
              <a:spcAft>
                <a:spcPts val="1000"/>
              </a:spcAft>
              <a:buFont typeface="Arial" panose="020B0604020202020204" pitchFamily="34" charset="0"/>
              <a:buChar char="•"/>
            </a:pPr>
            <a:r>
              <a:rPr lang="en-US" sz="1800" dirty="0"/>
              <a:t>Select the ports on the VM to which inbound traffic will be blocked. </a:t>
            </a:r>
          </a:p>
          <a:p>
            <a:pPr marL="285750" indent="-285750">
              <a:lnSpc>
                <a:spcPct val="100000"/>
              </a:lnSpc>
              <a:spcAft>
                <a:spcPts val="1000"/>
              </a:spcAft>
              <a:buFont typeface="Arial" panose="020B0604020202020204" pitchFamily="34" charset="0"/>
              <a:buChar char="•"/>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marL="285750" indent="-285750">
              <a:lnSpc>
                <a:spcPct val="100000"/>
              </a:lnSpc>
              <a:spcAft>
                <a:spcPts val="1000"/>
              </a:spcAft>
              <a:buFont typeface="Arial" panose="020B0604020202020204" pitchFamily="34" charset="0"/>
              <a:buChar char="•"/>
            </a:pPr>
            <a:r>
              <a:rPr lang="en-US" sz="1800" dirty="0"/>
              <a:t>If the request is approved, Security Center configures the NSGs and Azure Firewall to allow inbound traffic to the selected ports from the relevant IP address (or range), for the amount of time that was specified</a:t>
            </a:r>
          </a:p>
          <a:p>
            <a:pPr marL="285750" indent="-285750">
              <a:lnSpc>
                <a:spcPct val="100000"/>
              </a:lnSpc>
              <a:spcAft>
                <a:spcPts val="1000"/>
              </a:spcAft>
              <a:buFont typeface="Arial" panose="020B0604020202020204" pitchFamily="34" charset="0"/>
              <a:buChar char="•"/>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marL="285750" indent="-285750">
              <a:lnSpc>
                <a:spcPct val="100000"/>
              </a:lnSpc>
              <a:spcAft>
                <a:spcPts val="1000"/>
              </a:spcAft>
              <a:buFont typeface="Arial" panose="020B0604020202020204" pitchFamily="34" charset="0"/>
              <a:buChar char="•"/>
            </a:pPr>
            <a:r>
              <a:rPr lang="en-US" sz="1800" dirty="0"/>
              <a:t>All of your virtual machines are potential targets for an attack. </a:t>
            </a:r>
          </a:p>
          <a:p>
            <a:pPr marL="285750" indent="-285750">
              <a:lnSpc>
                <a:spcPct val="100000"/>
              </a:lnSpc>
              <a:spcAft>
                <a:spcPts val="1000"/>
              </a:spcAft>
              <a:buFont typeface="Arial" panose="020B0604020202020204" pitchFamily="34" charset="0"/>
              <a:buChar char="•"/>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TRUE/FALSE: JIT can be enabled on any Virtual Machine?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spTree>
    <p:extLst>
      <p:ext uri="{BB962C8B-B14F-4D97-AF65-F5344CB8AC3E}">
        <p14:creationId xmlns:p14="http://schemas.microsoft.com/office/powerpoint/2010/main" val="242106513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Bastion service is a fully platform-managed PaaS service that you </a:t>
            </a:r>
            <a:br>
              <a:rPr lang="en-US" sz="1800" dirty="0"/>
            </a:br>
            <a:r>
              <a:rPr lang="en-US" sz="1800" dirty="0"/>
              <a:t>provision inside your virtual network. Azure Bastion allows you to connect </a:t>
            </a:r>
            <a:br>
              <a:rPr lang="en-US" sz="1800" dirty="0"/>
            </a:br>
            <a:r>
              <a:rPr lang="en-US" sz="1800" dirty="0"/>
              <a:t>to a virtual machine using your browser and the Azure portal. </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It provides secure and seamless RDP/SSH connectivity to your virtual machines directly from the Azure portal over TLS. </a:t>
            </a:r>
          </a:p>
          <a:p>
            <a:pPr marL="285750" indent="-285750">
              <a:lnSpc>
                <a:spcPct val="100000"/>
              </a:lnSpc>
              <a:spcAft>
                <a:spcPts val="1000"/>
              </a:spcAft>
              <a:buFont typeface="Arial" panose="020B0604020202020204" pitchFamily="34" charset="0"/>
              <a:buChar char="•"/>
            </a:pPr>
            <a:r>
              <a:rPr lang="en-US" sz="1800" dirty="0"/>
              <a:t>When you connect via Azure Bastion, your virtual machines do not need a public IP address, agent, or special client software.</a:t>
            </a:r>
          </a:p>
          <a:p>
            <a:pPr marL="285750" indent="-285750">
              <a:lnSpc>
                <a:spcPct val="100000"/>
              </a:lnSpc>
              <a:spcAft>
                <a:spcPts val="1000"/>
              </a:spcAft>
              <a:buFont typeface="Arial" panose="020B0604020202020204" pitchFamily="34" charset="0"/>
              <a:buChar char="•"/>
            </a:pPr>
            <a:r>
              <a:rPr lang="en-US" sz="1800" dirty="0"/>
              <a:t>Bastion provides secure RDP and SSH connectivity to all of the VMs in the virtual network in which it is provisioned. </a:t>
            </a:r>
          </a:p>
          <a:p>
            <a:pPr marL="285750" indent="-285750">
              <a:lnSpc>
                <a:spcPct val="100000"/>
              </a:lnSpc>
              <a:spcAft>
                <a:spcPts val="1000"/>
              </a:spcAft>
              <a:buFont typeface="Arial" panose="020B0604020202020204" pitchFamily="34" charset="0"/>
              <a:buChar char="•"/>
            </a:pPr>
            <a:r>
              <a:rPr lang="en-US" sz="1800" dirty="0"/>
              <a:t>Using Azure Bastion protects your virtual machines from exposing RDP/SSH ports to the outside world, while still providing secure access using RDP/SSH.</a:t>
            </a:r>
            <a:endParaRPr lang="en-US" sz="1800" b="1" dirty="0"/>
          </a:p>
        </p:txBody>
      </p:sp>
      <p:pic>
        <p:nvPicPr>
          <p:cNvPr id="4" name="Picture 3">
            <a:extLst>
              <a:ext uri="{FF2B5EF4-FFF2-40B4-BE49-F238E27FC236}">
                <a16:creationId xmlns:a16="http://schemas.microsoft.com/office/drawing/2014/main" id="{99F3633B-F085-4202-8138-672BD6AADD89}"/>
              </a:ext>
            </a:extLst>
          </p:cNvPr>
          <p:cNvPicPr>
            <a:picLocks noChangeAspect="1"/>
          </p:cNvPicPr>
          <p:nvPr/>
        </p:nvPicPr>
        <p:blipFill>
          <a:blip r:embed="rId3"/>
          <a:stretch>
            <a:fillRect/>
          </a:stretch>
        </p:blipFill>
        <p:spPr>
          <a:xfrm>
            <a:off x="8526531" y="797822"/>
            <a:ext cx="1619250" cy="1495425"/>
          </a:xfrm>
          <a:prstGeom prst="rect">
            <a:avLst/>
          </a:prstGeom>
        </p:spPr>
      </p:pic>
    </p:spTree>
    <p:extLst>
      <p:ext uri="{BB962C8B-B14F-4D97-AF65-F5344CB8AC3E}">
        <p14:creationId xmlns:p14="http://schemas.microsoft.com/office/powerpoint/2010/main" val="7714774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Provides recommendations to further harden NSG rules. </a:t>
            </a:r>
          </a:p>
          <a:p>
            <a:pPr marL="285750" indent="-285750">
              <a:lnSpc>
                <a:spcPct val="100000"/>
              </a:lnSpc>
              <a:spcAft>
                <a:spcPts val="1000"/>
              </a:spcAft>
              <a:buFont typeface="Arial" panose="020B0604020202020204" pitchFamily="34" charset="0"/>
              <a:buChar char="•"/>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marL="285750" indent="-285750">
              <a:lnSpc>
                <a:spcPct val="100000"/>
              </a:lnSpc>
              <a:spcAft>
                <a:spcPts val="1000"/>
              </a:spcAft>
              <a:buFont typeface="Arial" panose="020B0604020202020204" pitchFamily="34" charset="0"/>
              <a:buChar char="•"/>
            </a:pPr>
            <a:r>
              <a:rPr lang="en-US" sz="1800" dirty="0"/>
              <a:t>Adaptive network hardening recommendations are only supported on specific ports.</a:t>
            </a:r>
          </a:p>
          <a:p>
            <a:endParaRPr lang="en-US" sz="1800" b="1" dirty="0"/>
          </a:p>
        </p:txBody>
      </p:sp>
      <p:pic>
        <p:nvPicPr>
          <p:cNvPr id="4" name="Picture 3" descr="Graphical user interface, table&#10;&#10;Description automatically generated with medium confidence">
            <a:extLst>
              <a:ext uri="{FF2B5EF4-FFF2-40B4-BE49-F238E27FC236}">
                <a16:creationId xmlns:a16="http://schemas.microsoft.com/office/drawing/2014/main" id="{F4D6DF28-5E17-4642-8BD7-A7FBF747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92" y="1194974"/>
            <a:ext cx="4303936" cy="4657045"/>
          </a:xfrm>
          <a:prstGeom prst="rect">
            <a:avLst/>
          </a:prstGeom>
        </p:spPr>
      </p:pic>
    </p:spTree>
    <p:extLst>
      <p:ext uri="{BB962C8B-B14F-4D97-AF65-F5344CB8AC3E}">
        <p14:creationId xmlns:p14="http://schemas.microsoft.com/office/powerpoint/2010/main" val="225686790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Microsoft Defender for Cloud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various questions 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455256885"/>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Cloud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208949"/>
            <a:ext cx="10789916" cy="1466363"/>
          </a:xfrm>
        </p:spPr>
        <p:txBody>
          <a:bodyPr/>
          <a:lstStyle/>
          <a:p>
            <a:r>
              <a:rPr lang="en-US" dirty="0"/>
              <a:t>Build Hands-on Lab: </a:t>
            </a:r>
            <a:br>
              <a:rPr lang="en-US" dirty="0"/>
            </a:br>
            <a:r>
              <a:rPr lang="en-US" dirty="0"/>
              <a:t>Lab 3: </a:t>
            </a: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Other Microsoft Defender products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Part I and Part II</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50810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Part III and Part IV</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4" name="Picture 3">
            <a:extLst>
              <a:ext uri="{FF2B5EF4-FFF2-40B4-BE49-F238E27FC236}">
                <a16:creationId xmlns:a16="http://schemas.microsoft.com/office/drawing/2014/main" id="{9E8213A2-6990-4AD6-960B-7303B5F4BA81}"/>
              </a:ext>
            </a:extLst>
          </p:cNvPr>
          <p:cNvPicPr>
            <a:picLocks noChangeAspect="1"/>
          </p:cNvPicPr>
          <p:nvPr/>
        </p:nvPicPr>
        <p:blipFill>
          <a:blip r:embed="rId3"/>
          <a:stretch>
            <a:fillRect/>
          </a:stretch>
        </p:blipFill>
        <p:spPr>
          <a:xfrm>
            <a:off x="1564998" y="1806437"/>
            <a:ext cx="8743950" cy="3771900"/>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7" name="Picture 6">
            <a:extLst>
              <a:ext uri="{FF2B5EF4-FFF2-40B4-BE49-F238E27FC236}">
                <a16:creationId xmlns:a16="http://schemas.microsoft.com/office/drawing/2014/main" id="{6C0917D1-E1FA-422A-AF24-E6165F3BB032}"/>
              </a:ext>
            </a:extLst>
          </p:cNvPr>
          <p:cNvPicPr>
            <a:picLocks noChangeAspect="1"/>
          </p:cNvPicPr>
          <p:nvPr/>
        </p:nvPicPr>
        <p:blipFill>
          <a:blip r:embed="rId3"/>
          <a:stretch>
            <a:fillRect/>
          </a:stretch>
        </p:blipFill>
        <p:spPr>
          <a:xfrm>
            <a:off x="1446143" y="1937568"/>
            <a:ext cx="9213574" cy="340902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02116932"/>
              </p:ext>
            </p:extLst>
          </p:nvPr>
        </p:nvGraphicFramePr>
        <p:xfrm>
          <a:off x="1355356" y="942913"/>
          <a:ext cx="4300010" cy="5341197"/>
        </p:xfrm>
        <a:graphic>
          <a:graphicData uri="http://schemas.openxmlformats.org/drawingml/2006/table">
            <a:tbl>
              <a:tblPr firstRow="1" bandRow="1"/>
              <a:tblGrid>
                <a:gridCol w="269274">
                  <a:extLst>
                    <a:ext uri="{9D8B030D-6E8A-4147-A177-3AD203B41FA5}">
                      <a16:colId xmlns:a16="http://schemas.microsoft.com/office/drawing/2014/main" val="2909524990"/>
                    </a:ext>
                  </a:extLst>
                </a:gridCol>
                <a:gridCol w="1017711">
                  <a:extLst>
                    <a:ext uri="{9D8B030D-6E8A-4147-A177-3AD203B41FA5}">
                      <a16:colId xmlns:a16="http://schemas.microsoft.com/office/drawing/2014/main" val="2309314199"/>
                    </a:ext>
                  </a:extLst>
                </a:gridCol>
                <a:gridCol w="2048414">
                  <a:extLst>
                    <a:ext uri="{9D8B030D-6E8A-4147-A177-3AD203B41FA5}">
                      <a16:colId xmlns:a16="http://schemas.microsoft.com/office/drawing/2014/main" val="4046901895"/>
                    </a:ext>
                  </a:extLst>
                </a:gridCol>
                <a:gridCol w="964611">
                  <a:extLst>
                    <a:ext uri="{9D8B030D-6E8A-4147-A177-3AD203B41FA5}">
                      <a16:colId xmlns:a16="http://schemas.microsoft.com/office/drawing/2014/main" val="2926309358"/>
                    </a:ext>
                  </a:extLst>
                </a:gridCol>
              </a:tblGrid>
              <a:tr h="337223">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37223">
                <a:tc rowSpan="6">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512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722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76178531"/>
                  </a:ext>
                </a:extLst>
              </a:tr>
              <a:tr h="43698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7223">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3722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37223">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3722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37223">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246363219"/>
              </p:ext>
            </p:extLst>
          </p:nvPr>
        </p:nvGraphicFramePr>
        <p:xfrm>
          <a:off x="4098555" y="835575"/>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b="1" dirty="0"/>
              <a:t>Servers</a:t>
            </a:r>
            <a:r>
              <a:rPr lang="en-US" sz="1800" dirty="0"/>
              <a:t> - both physical and virtual machines running Windows or Linux.</a:t>
            </a:r>
          </a:p>
          <a:p>
            <a:pPr marL="285750" indent="-285750">
              <a:lnSpc>
                <a:spcPct val="100000"/>
              </a:lnSpc>
              <a:spcAft>
                <a:spcPts val="1000"/>
              </a:spcAft>
              <a:buFont typeface="Arial" panose="020B0604020202020204" pitchFamily="34" charset="0"/>
              <a:buChar char="•"/>
            </a:pPr>
            <a:r>
              <a:rPr lang="en-US" sz="1800" b="1" dirty="0"/>
              <a:t>Kubernetes clusters </a:t>
            </a:r>
            <a:r>
              <a:rPr lang="en-US" sz="1800" dirty="0"/>
              <a:t>- supporting multiple Kubernetes distributions.</a:t>
            </a:r>
          </a:p>
          <a:p>
            <a:pPr marL="285750" indent="-285750">
              <a:lnSpc>
                <a:spcPct val="100000"/>
              </a:lnSpc>
              <a:spcAft>
                <a:spcPts val="1000"/>
              </a:spcAft>
              <a:buFont typeface="Arial" panose="020B0604020202020204" pitchFamily="34" charset="0"/>
              <a:buChar char="•"/>
            </a:pPr>
            <a:r>
              <a:rPr lang="en-US" sz="1800" b="1" dirty="0"/>
              <a:t>Azure data services </a:t>
            </a:r>
            <a:r>
              <a:rPr lang="en-US" sz="1800" dirty="0"/>
              <a:t>- Azure SQL Managed Instance and PostgreSQL Hyperscale services.</a:t>
            </a:r>
          </a:p>
          <a:p>
            <a:pPr marL="285750" indent="-285750">
              <a:lnSpc>
                <a:spcPct val="100000"/>
              </a:lnSpc>
              <a:spcAft>
                <a:spcPts val="1000"/>
              </a:spcAft>
              <a:buFont typeface="Arial" panose="020B0604020202020204" pitchFamily="34" charset="0"/>
              <a:buChar char="•"/>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39231E26-7641-4D54-8CCD-B4372847F3D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6C7949B8-40F7-4B71-AA36-FB75E419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B81C4CF9-CB2A-4411-9BE8-8F34663D9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208444" cy="502447"/>
          </a:xfrm>
        </p:spPr>
        <p:txBody>
          <a:bodyPr/>
          <a:lstStyle/>
          <a:p>
            <a:pPr>
              <a:lnSpc>
                <a:spcPct val="100000"/>
              </a:lnSpc>
              <a:spcAft>
                <a:spcPts val="1000"/>
              </a:spcAft>
            </a:pPr>
            <a:r>
              <a:rPr lang="en-US" sz="1800" dirty="0"/>
              <a:t>Azure Purview is a unified data governance service that helps you </a:t>
            </a:r>
            <a:br>
              <a:rPr lang="en-US" sz="1800" dirty="0"/>
            </a:br>
            <a:r>
              <a:rPr lang="en-US" sz="1800" dirty="0"/>
              <a:t>manage  and govern your on-premises, multi-cloud, and </a:t>
            </a:r>
            <a:br>
              <a:rPr lang="en-US" sz="1800" dirty="0"/>
            </a:br>
            <a:r>
              <a:rPr lang="en-US" sz="1800" dirty="0"/>
              <a:t>software-as-a-service (SaaS) data. </a:t>
            </a:r>
          </a:p>
          <a:p>
            <a:pPr>
              <a:lnSpc>
                <a:spcPct val="100000"/>
              </a:lnSpc>
              <a:spcAft>
                <a:spcPts val="1000"/>
              </a:spcAft>
            </a:pPr>
            <a:r>
              <a:rPr lang="en-US" sz="1800" dirty="0"/>
              <a:t>Easily create a holistic, up-to-date map of your data landscape </a:t>
            </a:r>
            <a:br>
              <a:rPr lang="en-US" sz="1800" dirty="0"/>
            </a:br>
            <a:r>
              <a:rPr lang="en-US" sz="1800" dirty="0"/>
              <a:t>with automated data discovery, sensitive data classification, and </a:t>
            </a:r>
            <a:br>
              <a:rPr lang="en-US" sz="1800" dirty="0"/>
            </a:br>
            <a:r>
              <a:rPr lang="en-US" sz="1800" dirty="0"/>
              <a:t>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pic>
        <p:nvPicPr>
          <p:cNvPr id="4" name="Picture 3" descr="Logo, company name&#10;&#10;Description automatically generated">
            <a:extLst>
              <a:ext uri="{FF2B5EF4-FFF2-40B4-BE49-F238E27FC236}">
                <a16:creationId xmlns:a16="http://schemas.microsoft.com/office/drawing/2014/main" id="{433B3771-8F16-49D0-824C-E9008857B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278" y="641073"/>
            <a:ext cx="3124200" cy="3124200"/>
          </a:xfrm>
          <a:prstGeom prst="rect">
            <a:avLst/>
          </a:prstGeom>
        </p:spPr>
      </p:pic>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Azure Purview \ </a:t>
            </a:r>
            <a:r>
              <a:rPr lang="en-US" dirty="0" err="1"/>
              <a:t>Profisee</a:t>
            </a:r>
            <a:endParaRPr lang="en-US" dirty="0"/>
          </a:p>
        </p:txBody>
      </p:sp>
      <p:pic>
        <p:nvPicPr>
          <p:cNvPr id="7" name="Picture 6" descr="Diagram, text&#10;&#10;Description automatically generated">
            <a:extLst>
              <a:ext uri="{FF2B5EF4-FFF2-40B4-BE49-F238E27FC236}">
                <a16:creationId xmlns:a16="http://schemas.microsoft.com/office/drawing/2014/main" id="{48941C53-5626-4541-9577-7C40E583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522" y="1246276"/>
            <a:ext cx="8822077" cy="4689211"/>
          </a:xfrm>
          <a:prstGeom prst="rect">
            <a:avLst/>
          </a:prstGeom>
        </p:spPr>
      </p:pic>
    </p:spTree>
    <p:extLst>
      <p:ext uri="{BB962C8B-B14F-4D97-AF65-F5344CB8AC3E}">
        <p14:creationId xmlns:p14="http://schemas.microsoft.com/office/powerpoint/2010/main" val="37424702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Microsoft Defender for Cloud (Security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820816" cy="758022"/>
          </a:xfrm>
        </p:spPr>
        <p:txBody>
          <a:bodyPr/>
          <a:lstStyle/>
          <a:p>
            <a:r>
              <a:rPr lang="en-US" dirty="0"/>
              <a:t>Microsoft Defender for Cloud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Recommendations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Security Alerts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3C28790D-2976-480B-AAB3-69DAEE9778D9}"/>
              </a:ext>
            </a:extLst>
          </p:cNvPr>
          <p:cNvPicPr>
            <a:picLocks noChangeAspect="1"/>
          </p:cNvPicPr>
          <p:nvPr/>
        </p:nvPicPr>
        <p:blipFill>
          <a:blip r:embed="rId3"/>
          <a:stretch>
            <a:fillRect/>
          </a:stretch>
        </p:blipFill>
        <p:spPr>
          <a:xfrm>
            <a:off x="5767410" y="1853648"/>
            <a:ext cx="3215186" cy="4248978"/>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3"/>
          <a:stretch>
            <a:fillRect/>
          </a:stretch>
        </p:blipFill>
        <p:spPr>
          <a:xfrm>
            <a:off x="3074820" y="1870423"/>
            <a:ext cx="5623260" cy="1414267"/>
          </a:xfrm>
          <a:prstGeom prst="rect">
            <a:avLst/>
          </a:prstGeom>
        </p:spPr>
      </p:pic>
      <p:pic>
        <p:nvPicPr>
          <p:cNvPr id="5" name="Picture 4">
            <a:extLst>
              <a:ext uri="{FF2B5EF4-FFF2-40B4-BE49-F238E27FC236}">
                <a16:creationId xmlns:a16="http://schemas.microsoft.com/office/drawing/2014/main" id="{283D2888-408A-4B0C-856D-142D65523254}"/>
              </a:ext>
            </a:extLst>
          </p:cNvPr>
          <p:cNvPicPr>
            <a:picLocks noChangeAspect="1"/>
          </p:cNvPicPr>
          <p:nvPr/>
        </p:nvPicPr>
        <p:blipFill>
          <a:blip r:embed="rId4"/>
          <a:stretch>
            <a:fillRect/>
          </a:stretch>
        </p:blipFill>
        <p:spPr>
          <a:xfrm>
            <a:off x="1729409" y="3336260"/>
            <a:ext cx="8314083" cy="2545663"/>
          </a:xfrm>
          <a:prstGeom prst="rect">
            <a:avLst/>
          </a:prstGeom>
        </p:spPr>
      </p:pic>
      <p:pic>
        <p:nvPicPr>
          <p:cNvPr id="8" name="Picture 7">
            <a:extLst>
              <a:ext uri="{FF2B5EF4-FFF2-40B4-BE49-F238E27FC236}">
                <a16:creationId xmlns:a16="http://schemas.microsoft.com/office/drawing/2014/main" id="{8C5B765E-F49D-489E-98F0-3F1DA7E20505}"/>
              </a:ext>
            </a:extLst>
          </p:cNvPr>
          <p:cNvPicPr>
            <a:picLocks noChangeAspect="1"/>
          </p:cNvPicPr>
          <p:nvPr/>
        </p:nvPicPr>
        <p:blipFill>
          <a:blip r:embed="rId5"/>
          <a:stretch>
            <a:fillRect/>
          </a:stretch>
        </p:blipFill>
        <p:spPr>
          <a:xfrm>
            <a:off x="1729409" y="976077"/>
            <a:ext cx="7593082" cy="947128"/>
          </a:xfrm>
          <a:prstGeom prst="rect">
            <a:avLst/>
          </a:prstGeom>
        </p:spPr>
      </p:pic>
    </p:spTree>
    <p:extLst>
      <p:ext uri="{BB962C8B-B14F-4D97-AF65-F5344CB8AC3E}">
        <p14:creationId xmlns:p14="http://schemas.microsoft.com/office/powerpoint/2010/main" val="38040619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Moreover, you can also build and customize your own dashboards using Azure Monitor workbooks and create such dashboard for more insights. </a:t>
            </a:r>
          </a:p>
          <a:p>
            <a:pPr marL="285750" indent="-285750">
              <a:lnSpc>
                <a:spcPct val="100000"/>
              </a:lnSpc>
              <a:spcAft>
                <a:spcPts val="1000"/>
              </a:spcAft>
              <a:buFont typeface="Arial" panose="020B0604020202020204" pitchFamily="34" charset="0"/>
              <a:buChar char="•"/>
            </a:pPr>
            <a:r>
              <a:rPr lang="en-US" sz="1800" dirty="0"/>
              <a:t>You can easily deploy a Qualys dashboard leveraging ARG queries and workbooks which is available . </a:t>
            </a:r>
          </a:p>
          <a:p>
            <a:pPr marL="285750" indent="-285750">
              <a:lnSpc>
                <a:spcPct val="100000"/>
              </a:lnSpc>
              <a:spcAft>
                <a:spcPts val="1000"/>
              </a:spcAft>
              <a:buFont typeface="Arial" panose="020B0604020202020204" pitchFamily="34" charset="0"/>
              <a:buChar char="•"/>
            </a:pPr>
            <a:r>
              <a:rPr lang="en-US" sz="1800" dirty="0"/>
              <a:t>Use the Continuous Export feature to send nested </a:t>
            </a:r>
            <a:br>
              <a:rPr lang="en-US" sz="1800" dirty="0"/>
            </a:br>
            <a:r>
              <a:rPr lang="en-US" sz="1800" dirty="0"/>
              <a:t>recommendations for Qualys into Event Hub or </a:t>
            </a:r>
            <a:br>
              <a:rPr lang="en-US" sz="1800" dirty="0"/>
            </a:br>
            <a:r>
              <a:rPr lang="en-US" sz="1800" dirty="0"/>
              <a:t>Log Analytics workspaces.</a:t>
            </a:r>
          </a:p>
        </p:txBody>
      </p:sp>
      <p:pic>
        <p:nvPicPr>
          <p:cNvPr id="4" name="Picture 3">
            <a:extLst>
              <a:ext uri="{FF2B5EF4-FFF2-40B4-BE49-F238E27FC236}">
                <a16:creationId xmlns:a16="http://schemas.microsoft.com/office/drawing/2014/main" id="{20AADF7C-E0B9-441D-9BCF-2C8F2BF94376}"/>
              </a:ext>
            </a:extLst>
          </p:cNvPr>
          <p:cNvPicPr>
            <a:picLocks noChangeAspect="1"/>
          </p:cNvPicPr>
          <p:nvPr/>
        </p:nvPicPr>
        <p:blipFill>
          <a:blip r:embed="rId3"/>
          <a:stretch>
            <a:fillRect/>
          </a:stretch>
        </p:blipFill>
        <p:spPr>
          <a:xfrm>
            <a:off x="6477258" y="3429000"/>
            <a:ext cx="3978707" cy="2590409"/>
          </a:xfrm>
          <a:prstGeom prst="rect">
            <a:avLst/>
          </a:prstGeom>
        </p:spPr>
      </p:pic>
    </p:spTree>
    <p:extLst>
      <p:ext uri="{BB962C8B-B14F-4D97-AF65-F5344CB8AC3E}">
        <p14:creationId xmlns:p14="http://schemas.microsoft.com/office/powerpoint/2010/main" val="13367153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integrated vulnerability assessment extension is powered by Qualys. The extension also benefits from Qualys's own knowledge of vulnerabilities that don't yet have CVEs.</a:t>
            </a:r>
            <a:endParaRPr lang="en-US" sz="1800" b="1" dirty="0"/>
          </a:p>
        </p:txBody>
      </p:sp>
      <p:pic>
        <p:nvPicPr>
          <p:cNvPr id="4" name="Picture 3">
            <a:extLst>
              <a:ext uri="{FF2B5EF4-FFF2-40B4-BE49-F238E27FC236}">
                <a16:creationId xmlns:a16="http://schemas.microsoft.com/office/drawing/2014/main" id="{BD3F681A-0F13-4162-A3AF-5BC594C0F551}"/>
              </a:ext>
            </a:extLst>
          </p:cNvPr>
          <p:cNvPicPr>
            <a:picLocks noChangeAspect="1"/>
          </p:cNvPicPr>
          <p:nvPr/>
        </p:nvPicPr>
        <p:blipFill>
          <a:blip r:embed="rId3"/>
          <a:stretch>
            <a:fillRect/>
          </a:stretch>
        </p:blipFill>
        <p:spPr>
          <a:xfrm>
            <a:off x="2101920" y="3115238"/>
            <a:ext cx="7439646" cy="2910773"/>
          </a:xfrm>
          <a:prstGeom prst="rect">
            <a:avLst/>
          </a:prstGeom>
        </p:spPr>
      </p:pic>
    </p:spTree>
    <p:extLst>
      <p:ext uri="{BB962C8B-B14F-4D97-AF65-F5344CB8AC3E}">
        <p14:creationId xmlns:p14="http://schemas.microsoft.com/office/powerpoint/2010/main" val="17138710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supported for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Azure SQL Database</a:t>
            </a:r>
          </a:p>
          <a:p>
            <a:pPr marL="285750" indent="-285750">
              <a:lnSpc>
                <a:spcPct val="100000"/>
              </a:lnSpc>
              <a:spcAft>
                <a:spcPts val="1000"/>
              </a:spcAft>
              <a:buFont typeface="Arial" panose="020B0604020202020204" pitchFamily="34" charset="0"/>
              <a:buChar char="•"/>
            </a:pPr>
            <a:r>
              <a:rPr lang="en-US" sz="1800" dirty="0"/>
              <a:t>Azure SQL Managed Instance</a:t>
            </a:r>
          </a:p>
          <a:p>
            <a:pPr marL="285750" indent="-285750">
              <a:lnSpc>
                <a:spcPct val="100000"/>
              </a:lnSpc>
              <a:spcAft>
                <a:spcPts val="1000"/>
              </a:spcAft>
              <a:buFont typeface="Arial" panose="020B0604020202020204" pitchFamily="34" charset="0"/>
              <a:buChar char="•"/>
            </a:pPr>
            <a:r>
              <a:rPr lang="en-US" sz="1800" dirty="0"/>
              <a:t>Azure Synapse Analytics</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Permission configurations</a:t>
            </a:r>
          </a:p>
          <a:p>
            <a:pPr marL="285750" indent="-285750">
              <a:lnSpc>
                <a:spcPct val="100000"/>
              </a:lnSpc>
              <a:spcAft>
                <a:spcPts val="1000"/>
              </a:spcAft>
              <a:buFont typeface="Arial" panose="020B0604020202020204" pitchFamily="34" charset="0"/>
              <a:buChar char="•"/>
            </a:pPr>
            <a:r>
              <a:rPr lang="en-US" sz="1800" dirty="0"/>
              <a:t>Feature configurations</a:t>
            </a:r>
          </a:p>
          <a:p>
            <a:pPr marL="285750" indent="-285750">
              <a:lnSpc>
                <a:spcPct val="100000"/>
              </a:lnSpc>
              <a:spcAft>
                <a:spcPts val="1000"/>
              </a:spcAft>
              <a:buFont typeface="Arial" panose="020B0604020202020204" pitchFamily="34" charset="0"/>
              <a:buChar char="•"/>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marL="285750" indent="-285750">
              <a:lnSpc>
                <a:spcPct val="100000"/>
              </a:lnSpc>
              <a:spcAft>
                <a:spcPts val="1000"/>
              </a:spcAft>
              <a:buFont typeface="Arial" panose="020B0604020202020204" pitchFamily="34" charset="0"/>
              <a:buChar char="•"/>
            </a:pPr>
            <a:r>
              <a:rPr lang="en-US" sz="1800" dirty="0"/>
              <a:t>Type: StorageV2 (General Purpose V2) or Storage (General Purpose V1)</a:t>
            </a:r>
          </a:p>
          <a:p>
            <a:pPr marL="285750" indent="-285750">
              <a:lnSpc>
                <a:spcPct val="100000"/>
              </a:lnSpc>
              <a:spcAft>
                <a:spcPts val="1000"/>
              </a:spcAft>
              <a:buFont typeface="Arial" panose="020B0604020202020204" pitchFamily="34" charset="0"/>
              <a:buChar char="•"/>
            </a:pPr>
            <a:r>
              <a:rPr lang="en-US" sz="1800" dirty="0"/>
              <a:t>Performance: Standard (only)</a:t>
            </a:r>
          </a:p>
          <a:p>
            <a:pPr marL="285750" indent="-285750">
              <a:lnSpc>
                <a:spcPct val="100000"/>
              </a:lnSpc>
              <a:spcAft>
                <a:spcPts val="1000"/>
              </a:spcAft>
              <a:buFont typeface="Arial" panose="020B0604020202020204" pitchFamily="34" charset="0"/>
              <a:buChar char="•"/>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marL="285750" indent="-285750">
              <a:lnSpc>
                <a:spcPct val="100000"/>
              </a:lnSpc>
              <a:spcAft>
                <a:spcPts val="1000"/>
              </a:spcAft>
              <a:buFont typeface="Arial" panose="020B0604020202020204" pitchFamily="34" charset="0"/>
              <a:buChar char="•"/>
            </a:pPr>
            <a:r>
              <a:rPr lang="en-US" sz="1800" dirty="0"/>
              <a:t>Authentication and Authorization</a:t>
            </a:r>
          </a:p>
          <a:p>
            <a:pPr marL="285750" indent="-285750">
              <a:lnSpc>
                <a:spcPct val="100000"/>
              </a:lnSpc>
              <a:spcAft>
                <a:spcPts val="1000"/>
              </a:spcAft>
              <a:buFont typeface="Arial" panose="020B0604020202020204" pitchFamily="34" charset="0"/>
              <a:buChar char="•"/>
            </a:pPr>
            <a:r>
              <a:rPr lang="en-US" sz="1800" dirty="0"/>
              <a:t>Auditing and Logging</a:t>
            </a:r>
          </a:p>
          <a:p>
            <a:pPr marL="285750" indent="-285750">
              <a:lnSpc>
                <a:spcPct val="100000"/>
              </a:lnSpc>
              <a:spcAft>
                <a:spcPts val="1000"/>
              </a:spcAft>
              <a:buFont typeface="Arial" panose="020B0604020202020204" pitchFamily="34" charset="0"/>
              <a:buChar char="•"/>
            </a:pPr>
            <a:r>
              <a:rPr lang="en-US" sz="1800" dirty="0"/>
              <a:t>Data Protection</a:t>
            </a:r>
          </a:p>
          <a:p>
            <a:pPr marL="285750" indent="-285750">
              <a:lnSpc>
                <a:spcPct val="100000"/>
              </a:lnSpc>
              <a:spcAft>
                <a:spcPts val="1000"/>
              </a:spcAft>
              <a:buFont typeface="Arial" panose="020B0604020202020204" pitchFamily="34" charset="0"/>
              <a:buChar char="•"/>
            </a:pPr>
            <a:r>
              <a:rPr lang="en-US" sz="1800" dirty="0"/>
              <a:t>Installation Updates and Patches</a:t>
            </a:r>
          </a:p>
          <a:p>
            <a:pPr marL="285750" indent="-285750">
              <a:lnSpc>
                <a:spcPct val="100000"/>
              </a:lnSpc>
              <a:spcAft>
                <a:spcPts val="1000"/>
              </a:spcAft>
              <a:buFont typeface="Arial" panose="020B0604020202020204" pitchFamily="34" charset="0"/>
              <a:buChar char="•"/>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marL="285750" indent="-285750">
              <a:lnSpc>
                <a:spcPct val="100000"/>
              </a:lnSpc>
              <a:spcAft>
                <a:spcPts val="1000"/>
              </a:spcAft>
              <a:buFont typeface="Arial" panose="020B0604020202020204" pitchFamily="34" charset="0"/>
              <a:buChar char="•"/>
            </a:pPr>
            <a:r>
              <a:rPr lang="en-US" sz="1800" dirty="0"/>
              <a:t>Disable findings with severity below medium</a:t>
            </a:r>
          </a:p>
          <a:p>
            <a:pPr marL="285750" indent="-285750">
              <a:lnSpc>
                <a:spcPct val="100000"/>
              </a:lnSpc>
              <a:spcAft>
                <a:spcPts val="1000"/>
              </a:spcAft>
              <a:buFont typeface="Arial" panose="020B0604020202020204" pitchFamily="34" charset="0"/>
              <a:buChar char="•"/>
            </a:pPr>
            <a:r>
              <a:rPr lang="en-US" sz="1800" dirty="0"/>
              <a:t>Disable findings that are non-patchable</a:t>
            </a:r>
          </a:p>
          <a:p>
            <a:pPr marL="285750" indent="-285750">
              <a:lnSpc>
                <a:spcPct val="100000"/>
              </a:lnSpc>
              <a:spcAft>
                <a:spcPts val="1000"/>
              </a:spcAft>
              <a:buFont typeface="Arial" panose="020B0604020202020204" pitchFamily="34" charset="0"/>
              <a:buChar char="•"/>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marL="285750" indent="-285750">
              <a:lnSpc>
                <a:spcPct val="100000"/>
              </a:lnSpc>
              <a:spcAft>
                <a:spcPts val="1000"/>
              </a:spcAft>
              <a:buFont typeface="Arial" panose="020B0604020202020204" pitchFamily="34" charset="0"/>
              <a:buChar char="•"/>
            </a:pPr>
            <a:r>
              <a:rPr lang="en-US" sz="1800" dirty="0"/>
              <a:t>File and registry key creation or removal</a:t>
            </a:r>
          </a:p>
          <a:p>
            <a:pPr marL="285750" indent="-285750">
              <a:lnSpc>
                <a:spcPct val="100000"/>
              </a:lnSpc>
              <a:spcAft>
                <a:spcPts val="1000"/>
              </a:spcAft>
              <a:buFont typeface="Arial" panose="020B0604020202020204" pitchFamily="34" charset="0"/>
              <a:buChar char="•"/>
            </a:pPr>
            <a:r>
              <a:rPr lang="en-US" sz="1800" dirty="0"/>
              <a:t>File modifications (changes in file size, access control lists, and hash of the content)</a:t>
            </a:r>
          </a:p>
          <a:p>
            <a:pPr marL="285750" indent="-285750">
              <a:lnSpc>
                <a:spcPct val="100000"/>
              </a:lnSpc>
              <a:spcAft>
                <a:spcPts val="1000"/>
              </a:spcAft>
              <a:buFont typeface="Arial" panose="020B0604020202020204" pitchFamily="34" charset="0"/>
              <a:buChar char="•"/>
            </a:pPr>
            <a:r>
              <a:rPr lang="en-US" sz="1800" dirty="0"/>
              <a:t>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4950793" y="746071"/>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585764" y="5133261"/>
            <a:ext cx="164378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Automation</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4216581" y="5152156"/>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5620017" y="5123022"/>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Resource Graph</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293520" y="5152155"/>
            <a:ext cx="185908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Log Analytics</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1591843574"/>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28404191"/>
              </p:ext>
            </p:extLst>
          </p:nvPr>
        </p:nvGraphicFramePr>
        <p:xfrm>
          <a:off x="0" y="6278670"/>
          <a:ext cx="12192000" cy="70104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14435</TotalTime>
  <Words>9833</Words>
  <Application>Microsoft Office PowerPoint</Application>
  <PresentationFormat>Widescreen</PresentationFormat>
  <Paragraphs>1225</Paragraphs>
  <Slides>146</Slides>
  <Notes>113</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146</vt:i4>
      </vt:variant>
    </vt:vector>
  </HeadingPairs>
  <TitlesOfParts>
    <vt:vector size="165"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Microsoft Defender for Cloud  Day 1</vt:lpstr>
      <vt:lpstr>PowerPoint Presentation</vt:lpstr>
      <vt:lpstr>Pre-requisites</vt:lpstr>
      <vt:lpstr>Microsoft Defender for Cloud (Security Center)</vt:lpstr>
      <vt:lpstr>Microsoft Defender for Cloud (Security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PowerPoint Presentation</vt:lpstr>
      <vt:lpstr>PowerPoint Presentation</vt:lpstr>
      <vt:lpstr>Azure Arc</vt:lpstr>
      <vt:lpstr>Azure Arc</vt:lpstr>
      <vt:lpstr>PowerPoint Presentation</vt:lpstr>
      <vt:lpstr>Supported Services</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Purview \ Profisee</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But let’s talk about…</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PowerPoint Presentation</vt:lpstr>
      <vt:lpstr>PowerPoint Presentation</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Lab 1: Configure Microsoft Defender for Cloud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Question…</vt:lpstr>
      <vt:lpstr>Azure Bastion</vt:lpstr>
      <vt:lpstr>Azure Bastion</vt:lpstr>
      <vt:lpstr>How does it work?</vt:lpstr>
      <vt:lpstr>Adaptive Network Hardening</vt:lpstr>
      <vt:lpstr>Adaptive Network Hardening</vt:lpstr>
      <vt:lpstr>How does it work?</vt:lpstr>
      <vt:lpstr>Microsoft Defender for Cloud – Case Studies</vt:lpstr>
      <vt:lpstr>Case Studies - NCR</vt:lpstr>
      <vt:lpstr>Case Studies - Centro Paula Souza</vt:lpstr>
      <vt:lpstr>Breakout Activity:  Microsoft Defender for Cloud Onboarding Discussion</vt:lpstr>
      <vt:lpstr>PowerPoint Presentation</vt:lpstr>
      <vt:lpstr>Build Hands-on Lab:  Lab 2: Microsoft Defender for Cloud Solutions – Part II</vt:lpstr>
      <vt:lpstr>Build Hands-on Lab:  Lab 3: Microsoft Defender for Cloud Solutions – Part III</vt:lpstr>
      <vt:lpstr>Build Hands-on Lab: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1120</cp:revision>
  <dcterms:created xsi:type="dcterms:W3CDTF">2020-05-01T23:34:12Z</dcterms:created>
  <dcterms:modified xsi:type="dcterms:W3CDTF">2021-11-10T01:15:26Z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